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256" r:id="rId2"/>
    <p:sldId id="278" r:id="rId3"/>
    <p:sldId id="285" r:id="rId4"/>
    <p:sldId id="290" r:id="rId5"/>
    <p:sldId id="292" r:id="rId6"/>
    <p:sldId id="271" r:id="rId7"/>
    <p:sldId id="276" r:id="rId8"/>
    <p:sldId id="284" r:id="rId9"/>
    <p:sldId id="288" r:id="rId10"/>
    <p:sldId id="289" r:id="rId11"/>
    <p:sldId id="287" r:id="rId12"/>
    <p:sldId id="286" r:id="rId13"/>
    <p:sldId id="277" r:id="rId14"/>
    <p:sldId id="275" r:id="rId15"/>
    <p:sldId id="296" r:id="rId16"/>
    <p:sldId id="297" r:id="rId17"/>
    <p:sldId id="265" r:id="rId18"/>
    <p:sldId id="293" r:id="rId19"/>
    <p:sldId id="294" r:id="rId20"/>
    <p:sldId id="273" r:id="rId21"/>
    <p:sldId id="298" r:id="rId22"/>
    <p:sldId id="279" r:id="rId23"/>
    <p:sldId id="257" r:id="rId24"/>
    <p:sldId id="280" r:id="rId25"/>
    <p:sldId id="283" r:id="rId26"/>
    <p:sldId id="270"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STRY Minal" initials="MM" lastIdx="3" clrIdx="0">
    <p:extLst>
      <p:ext uri="{19B8F6BF-5375-455C-9EA6-DF929625EA0E}">
        <p15:presenceInfo xmlns:p15="http://schemas.microsoft.com/office/powerpoint/2012/main" userId="S-1-5-21-2124760015-1411717758-1302595720-795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4708"/>
    <a:srgbClr val="C0504D"/>
    <a:srgbClr val="E6B8B7"/>
    <a:srgbClr val="D8E4BC"/>
    <a:srgbClr val="9BBB59"/>
    <a:srgbClr val="8BBCB2"/>
    <a:srgbClr val="839B2D"/>
    <a:srgbClr val="C35005"/>
    <a:srgbClr val="A28566"/>
    <a:srgbClr val="AE95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67231" autoAdjust="0"/>
  </p:normalViewPr>
  <p:slideViewPr>
    <p:cSldViewPr snapToGrid="0" showGuides="1">
      <p:cViewPr varScale="1">
        <p:scale>
          <a:sx n="32" d="100"/>
          <a:sy n="32" d="100"/>
        </p:scale>
        <p:origin x="1459" y="34"/>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76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970938" y="8829967"/>
            <a:ext cx="3037840" cy="466434"/>
          </a:xfrm>
          <a:prstGeom prst="rect">
            <a:avLst/>
          </a:prstGeom>
        </p:spPr>
        <p:txBody>
          <a:bodyPr vert="horz" lIns="82562" tIns="41281" rIns="82562" bIns="41281" rtlCol="0" anchor="b"/>
          <a:lstStyle>
            <a:lvl1pPr algn="r">
              <a:defRPr sz="1100"/>
            </a:lvl1pPr>
          </a:lstStyle>
          <a:p>
            <a:fld id="{FB5D7FBD-83B4-470E-9314-610FFCE9B0CC}" type="slidenum">
              <a:rPr lang="en-US" smtClean="0"/>
              <a:t>‹#›</a:t>
            </a:fld>
            <a:endParaRPr lang="en-US" dirty="0"/>
          </a:p>
        </p:txBody>
      </p:sp>
    </p:spTree>
    <p:extLst>
      <p:ext uri="{BB962C8B-B14F-4D97-AF65-F5344CB8AC3E}">
        <p14:creationId xmlns:p14="http://schemas.microsoft.com/office/powerpoint/2010/main" val="104454717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82562" tIns="41281" rIns="82562" bIns="41281" rtlCol="0"/>
          <a:lstStyle>
            <a:lvl1pPr algn="l">
              <a:defRPr sz="1100"/>
            </a:lvl1pPr>
          </a:lstStyle>
          <a:p>
            <a:r>
              <a:rPr lang="en-US" dirty="0" smtClean="0"/>
              <a:t>FOR INTERNAL USE</a:t>
            </a:r>
            <a:endParaRPr lang="en-US" dirty="0"/>
          </a:p>
        </p:txBody>
      </p:sp>
      <p:sp>
        <p:nvSpPr>
          <p:cNvPr id="3" name="Date Placeholder 2"/>
          <p:cNvSpPr>
            <a:spLocks noGrp="1"/>
          </p:cNvSpPr>
          <p:nvPr>
            <p:ph type="dt" idx="1"/>
          </p:nvPr>
        </p:nvSpPr>
        <p:spPr>
          <a:xfrm>
            <a:off x="3970938" y="1"/>
            <a:ext cx="3037840" cy="466434"/>
          </a:xfrm>
          <a:prstGeom prst="rect">
            <a:avLst/>
          </a:prstGeom>
        </p:spPr>
        <p:txBody>
          <a:bodyPr vert="horz" lIns="82562" tIns="41281" rIns="82562" bIns="41281" rtlCol="0"/>
          <a:lstStyle>
            <a:lvl1pPr algn="r">
              <a:defRPr sz="1100"/>
            </a:lvl1pPr>
          </a:lstStyle>
          <a:p>
            <a:fld id="{C0B2297E-230C-4635-B460-CECF09601D14}" type="datetimeFigureOut">
              <a:rPr lang="en-US" smtClean="0"/>
              <a:t>3/3/2020</a:t>
            </a:fld>
            <a:endParaRPr lang="en-US" dirty="0"/>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82562" tIns="41281" rIns="82562" bIns="41281" rtlCol="0" anchor="ctr"/>
          <a:lstStyle/>
          <a:p>
            <a:endParaRPr lang="en-US" dirty="0"/>
          </a:p>
        </p:txBody>
      </p:sp>
      <p:sp>
        <p:nvSpPr>
          <p:cNvPr id="5" name="Notes Placeholder 4"/>
          <p:cNvSpPr>
            <a:spLocks noGrp="1"/>
          </p:cNvSpPr>
          <p:nvPr>
            <p:ph type="body" sz="quarter" idx="3"/>
          </p:nvPr>
        </p:nvSpPr>
        <p:spPr>
          <a:xfrm>
            <a:off x="701040" y="4473893"/>
            <a:ext cx="5608320" cy="3660458"/>
          </a:xfrm>
          <a:prstGeom prst="rect">
            <a:avLst/>
          </a:prstGeom>
        </p:spPr>
        <p:txBody>
          <a:bodyPr vert="horz" lIns="82562" tIns="41281" rIns="82562" bIns="4128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4"/>
          </a:xfrm>
          <a:prstGeom prst="rect">
            <a:avLst/>
          </a:prstGeom>
        </p:spPr>
        <p:txBody>
          <a:bodyPr vert="horz" lIns="82562" tIns="41281" rIns="82562" bIns="41281" rtlCol="0" anchor="b"/>
          <a:lstStyle>
            <a:lvl1pPr algn="l">
              <a:defRPr sz="1100"/>
            </a:lvl1pPr>
          </a:lstStyle>
          <a:p>
            <a:endParaRPr lang="en-US" dirty="0"/>
          </a:p>
        </p:txBody>
      </p:sp>
      <p:sp>
        <p:nvSpPr>
          <p:cNvPr id="7" name="Slide Number Placeholder 6"/>
          <p:cNvSpPr>
            <a:spLocks noGrp="1"/>
          </p:cNvSpPr>
          <p:nvPr>
            <p:ph type="sldNum" sz="quarter" idx="5"/>
          </p:nvPr>
        </p:nvSpPr>
        <p:spPr>
          <a:xfrm>
            <a:off x="3970938" y="8829967"/>
            <a:ext cx="3037840" cy="466434"/>
          </a:xfrm>
          <a:prstGeom prst="rect">
            <a:avLst/>
          </a:prstGeom>
        </p:spPr>
        <p:txBody>
          <a:bodyPr vert="horz" lIns="82562" tIns="41281" rIns="82562" bIns="41281" rtlCol="0" anchor="b"/>
          <a:lstStyle>
            <a:lvl1pPr algn="r">
              <a:defRPr sz="1100"/>
            </a:lvl1pPr>
          </a:lstStyle>
          <a:p>
            <a:fld id="{37114DC3-E3E2-474A-B0A7-53FAA6810D40}" type="slidenum">
              <a:rPr lang="en-US" smtClean="0"/>
              <a:t>‹#›</a:t>
            </a:fld>
            <a:endParaRPr lang="en-US" dirty="0"/>
          </a:p>
        </p:txBody>
      </p:sp>
    </p:spTree>
    <p:extLst>
      <p:ext uri="{BB962C8B-B14F-4D97-AF65-F5344CB8AC3E}">
        <p14:creationId xmlns:p14="http://schemas.microsoft.com/office/powerpoint/2010/main" val="248087570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Martin Brown from the Oregon Dept. of Environmental Quality, and in</a:t>
            </a:r>
            <a:r>
              <a:rPr lang="en-US" baseline="0" dirty="0" smtClean="0"/>
              <a:t> this video I’m going </a:t>
            </a:r>
            <a:r>
              <a:rPr lang="en-US" baseline="0" dirty="0" smtClean="0"/>
              <a:t>to give some of the background to the </a:t>
            </a:r>
            <a:r>
              <a:rPr lang="en-US" baseline="0" dirty="0" smtClean="0"/>
              <a:t>Waste Impact </a:t>
            </a:r>
            <a:r>
              <a:rPr lang="en-US" baseline="0" dirty="0" smtClean="0"/>
              <a:t>Calculator model.   </a:t>
            </a:r>
            <a:r>
              <a:rPr lang="en-US" baseline="0" dirty="0" smtClean="0"/>
              <a:t>You’ll have a much better idea of both the </a:t>
            </a:r>
            <a:r>
              <a:rPr lang="en-US" baseline="0" dirty="0" smtClean="0"/>
              <a:t>value and </a:t>
            </a:r>
            <a:r>
              <a:rPr lang="en-US" baseline="0" dirty="0" smtClean="0"/>
              <a:t>the limitations of the model if you absorb this background material before you start pushing buttons!</a:t>
            </a:r>
            <a:br>
              <a:rPr lang="en-US" baseline="0" dirty="0" smtClean="0"/>
            </a:br>
            <a:endParaRPr lang="en-US" baseline="0" dirty="0" smtClean="0"/>
          </a:p>
          <a:p>
            <a:endParaRPr lang="en-US" baseline="0" dirty="0" smtClean="0"/>
          </a:p>
          <a:p>
            <a:endParaRPr lang="en-US" dirty="0"/>
          </a:p>
        </p:txBody>
      </p:sp>
      <p:sp>
        <p:nvSpPr>
          <p:cNvPr id="4" name="Header Placeholder 3"/>
          <p:cNvSpPr>
            <a:spLocks noGrp="1"/>
          </p:cNvSpPr>
          <p:nvPr>
            <p:ph type="hdr" sz="quarter" idx="10"/>
          </p:nvPr>
        </p:nvSpPr>
        <p:spPr/>
        <p:txBody>
          <a:bodyPr/>
          <a:lstStyle/>
          <a:p>
            <a:r>
              <a:rPr lang="en-US" dirty="0"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a:t>
            </a:fld>
            <a:endParaRPr lang="en-US" dirty="0"/>
          </a:p>
        </p:txBody>
      </p:sp>
    </p:spTree>
    <p:extLst>
      <p:ext uri="{BB962C8B-B14F-4D97-AF65-F5344CB8AC3E}">
        <p14:creationId xmlns:p14="http://schemas.microsoft.com/office/powerpoint/2010/main" val="3303086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recently,</a:t>
            </a:r>
            <a:r>
              <a:rPr lang="en-US" baseline="0" dirty="0" smtClean="0"/>
              <a:t> concern has been about the effects of litter in the environment, like this plastic trash on a Hawaiian beach.  Trash like this stays around in the environment and definitely affects wildlife, as we’ve seen in a bunch of heartbreaking pictures.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10</a:t>
            </a:fld>
            <a:endParaRPr lang="en-US" dirty="0"/>
          </a:p>
        </p:txBody>
      </p:sp>
    </p:spTree>
    <p:extLst>
      <p:ext uri="{BB962C8B-B14F-4D97-AF65-F5344CB8AC3E}">
        <p14:creationId xmlns:p14="http://schemas.microsoft.com/office/powerpoint/2010/main" val="483590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by and</a:t>
            </a:r>
            <a:r>
              <a:rPr lang="en-US" baseline="0" dirty="0" smtClean="0"/>
              <a:t> large the United States is not a big source of such marine plastics.  Here’s a map from a review in 2015 which reviewed the sources of plastic going in to the oceans, and it really suggests most of them are coming from Asia, where there are not developed solid waste systems.</a:t>
            </a:r>
          </a:p>
          <a:p>
            <a:endParaRPr lang="en-US" baseline="0" dirty="0" smtClean="0"/>
          </a:p>
          <a:p>
            <a:r>
              <a:rPr lang="en-US" baseline="0" dirty="0" smtClean="0"/>
              <a:t>That’s why improving waste collection and management systems is a big priority for the UN.  But in the United States, we are in relatively good shape to pick up trash.</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11</a:t>
            </a:fld>
            <a:endParaRPr lang="en-US" dirty="0"/>
          </a:p>
        </p:txBody>
      </p:sp>
    </p:spTree>
    <p:extLst>
      <p:ext uri="{BB962C8B-B14F-4D97-AF65-F5344CB8AC3E}">
        <p14:creationId xmlns:p14="http://schemas.microsoft.com/office/powerpoint/2010/main" val="239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trash gives many people a sense that something is being wasted.  Trash</a:t>
            </a:r>
            <a:r>
              <a:rPr lang="en-US" baseline="0" dirty="0" smtClean="0"/>
              <a:t> is sometimes characterized as a resource. </a:t>
            </a:r>
            <a:r>
              <a:rPr lang="en-US" dirty="0" smtClean="0"/>
              <a:t> Here’s the cover of a report that equates</a:t>
            </a:r>
            <a:r>
              <a:rPr lang="en-US" baseline="0" dirty="0" smtClean="0"/>
              <a:t> solid waste with destructive consumption and advocates for maximizing recycling.</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12</a:t>
            </a:fld>
            <a:endParaRPr lang="en-US" dirty="0"/>
          </a:p>
        </p:txBody>
      </p:sp>
    </p:spTree>
    <p:extLst>
      <p:ext uri="{BB962C8B-B14F-4D97-AF65-F5344CB8AC3E}">
        <p14:creationId xmlns:p14="http://schemas.microsoft.com/office/powerpoint/2010/main" val="2364931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 up, the traditional view</a:t>
            </a:r>
            <a:r>
              <a:rPr lang="en-US" baseline="0" dirty="0" smtClean="0"/>
              <a:t> of the “problem” of solid waste is that it is a resource that we are throwing away.   Because it’s a resource, landfilling it is bad, and recycling it is good.</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13</a:t>
            </a:fld>
            <a:endParaRPr lang="en-US" dirty="0"/>
          </a:p>
        </p:txBody>
      </p:sp>
    </p:spTree>
    <p:extLst>
      <p:ext uri="{BB962C8B-B14F-4D97-AF65-F5344CB8AC3E}">
        <p14:creationId xmlns:p14="http://schemas.microsoft.com/office/powerpoint/2010/main" val="175273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ways of quantifying waste reflected these concerns.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14</a:t>
            </a:fld>
            <a:endParaRPr lang="en-US" dirty="0"/>
          </a:p>
        </p:txBody>
      </p:sp>
    </p:spTree>
    <p:extLst>
      <p:ext uri="{BB962C8B-B14F-4D97-AF65-F5344CB8AC3E}">
        <p14:creationId xmlns:p14="http://schemas.microsoft.com/office/powerpoint/2010/main" val="1633624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ways of quantifying waste reflected these concerns.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15</a:t>
            </a:fld>
            <a:endParaRPr lang="en-US" dirty="0"/>
          </a:p>
        </p:txBody>
      </p:sp>
    </p:spTree>
    <p:extLst>
      <p:ext uri="{BB962C8B-B14F-4D97-AF65-F5344CB8AC3E}">
        <p14:creationId xmlns:p14="http://schemas.microsoft.com/office/powerpoint/2010/main" val="264810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a:t>
            </a:r>
            <a:r>
              <a:rPr lang="en-US" baseline="0" dirty="0" smtClean="0"/>
              <a:t> that becomes waste started out by being extracted from the earth somehow. Then it was packaged or refined, made into products. Then it was distributed and used.  Finally it was disposed or recycled.</a:t>
            </a:r>
          </a:p>
          <a:p>
            <a:endParaRPr lang="en-US" baseline="0" dirty="0" smtClean="0"/>
          </a:p>
          <a:p>
            <a:r>
              <a:rPr lang="en-US" baseline="0" dirty="0" smtClean="0"/>
              <a:t>But the point is there is a lot activity along the way.</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16</a:t>
            </a:fld>
            <a:endParaRPr lang="en-US" dirty="0"/>
          </a:p>
        </p:txBody>
      </p:sp>
    </p:spTree>
    <p:extLst>
      <p:ext uri="{BB962C8B-B14F-4D97-AF65-F5344CB8AC3E}">
        <p14:creationId xmlns:p14="http://schemas.microsoft.com/office/powerpoint/2010/main" val="2717591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Environmental impacts happen at every step.  These are things like GHG emissions, water</a:t>
            </a:r>
            <a:r>
              <a:rPr lang="en-US" baseline="0" dirty="0" smtClean="0"/>
              <a:t> pollution, and land use change.  The material in waste is linked to all those changes – not just whatever might happen in the landfill or recycling system.</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17</a:t>
            </a:fld>
            <a:endParaRPr lang="en-US"/>
          </a:p>
        </p:txBody>
      </p:sp>
    </p:spTree>
    <p:extLst>
      <p:ext uri="{BB962C8B-B14F-4D97-AF65-F5344CB8AC3E}">
        <p14:creationId xmlns:p14="http://schemas.microsoft.com/office/powerpoint/2010/main" val="3863059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new view of the “problem” of solid waste is that waste is a source of life cycle impacts.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18</a:t>
            </a:fld>
            <a:endParaRPr lang="en-US" dirty="0"/>
          </a:p>
        </p:txBody>
      </p:sp>
    </p:spTree>
    <p:extLst>
      <p:ext uri="{BB962C8B-B14F-4D97-AF65-F5344CB8AC3E}">
        <p14:creationId xmlns:p14="http://schemas.microsoft.com/office/powerpoint/2010/main" val="308125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really want to know the</a:t>
            </a:r>
            <a:r>
              <a:rPr lang="en-US" baseline="0" dirty="0" smtClean="0"/>
              <a:t> total.</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19</a:t>
            </a:fld>
            <a:endParaRPr lang="en-US" dirty="0"/>
          </a:p>
        </p:txBody>
      </p:sp>
    </p:spTree>
    <p:extLst>
      <p:ext uri="{BB962C8B-B14F-4D97-AF65-F5344CB8AC3E}">
        <p14:creationId xmlns:p14="http://schemas.microsoft.com/office/powerpoint/2010/main" val="1617584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Waste Impact Calculator is about </a:t>
            </a:r>
            <a:r>
              <a:rPr lang="en-US" dirty="0" smtClean="0"/>
              <a:t>the</a:t>
            </a:r>
            <a:r>
              <a:rPr lang="en-US" baseline="0" dirty="0" smtClean="0"/>
              <a:t> environmental effects of solid waste.  So let’s define what we mean by that key term, solid waste.</a:t>
            </a:r>
            <a:endParaRPr lang="en-US" dirty="0"/>
          </a:p>
        </p:txBody>
      </p:sp>
      <p:sp>
        <p:nvSpPr>
          <p:cNvPr id="4" name="Header Placeholder 3"/>
          <p:cNvSpPr>
            <a:spLocks noGrp="1"/>
          </p:cNvSpPr>
          <p:nvPr>
            <p:ph type="hdr" sz="quarter" idx="10"/>
          </p:nvPr>
        </p:nvSpPr>
        <p:spPr/>
        <p:txBody>
          <a:bodyPr/>
          <a:lstStyle/>
          <a:p>
            <a:r>
              <a:rPr lang="en-US" dirty="0"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a:t>
            </a:fld>
            <a:endParaRPr lang="en-US" dirty="0"/>
          </a:p>
        </p:txBody>
      </p:sp>
    </p:spTree>
    <p:extLst>
      <p:ext uri="{BB962C8B-B14F-4D97-AF65-F5344CB8AC3E}">
        <p14:creationId xmlns:p14="http://schemas.microsoft.com/office/powerpoint/2010/main" val="4007966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solid waste management might need a new </a:t>
            </a:r>
            <a:r>
              <a:rPr lang="en-US" dirty="0" err="1" smtClean="0"/>
              <a:t>anme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20</a:t>
            </a:fld>
            <a:endParaRPr lang="en-US" dirty="0"/>
          </a:p>
        </p:txBody>
      </p:sp>
    </p:spTree>
    <p:extLst>
      <p:ext uri="{BB962C8B-B14F-4D97-AF65-F5344CB8AC3E}">
        <p14:creationId xmlns:p14="http://schemas.microsoft.com/office/powerpoint/2010/main" val="326622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21</a:t>
            </a:fld>
            <a:endParaRPr lang="en-US" dirty="0"/>
          </a:p>
        </p:txBody>
      </p:sp>
    </p:spTree>
    <p:extLst>
      <p:ext uri="{BB962C8B-B14F-4D97-AF65-F5344CB8AC3E}">
        <p14:creationId xmlns:p14="http://schemas.microsoft.com/office/powerpoint/2010/main" val="148555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calculator.  WIC</a:t>
            </a:r>
            <a:r>
              <a:rPr lang="en-US" baseline="0" dirty="0" smtClean="0"/>
              <a:t> </a:t>
            </a:r>
            <a:r>
              <a:rPr lang="en-US" baseline="0" dirty="0" smtClean="0"/>
              <a:t>takes what you know about solid waste – how many tons of stuff are going to what sorts of places – and figures the life cycle environmental impacts for that stuff.  </a:t>
            </a:r>
            <a:r>
              <a:rPr lang="en-US" baseline="0" dirty="0" smtClean="0"/>
              <a:t>It also lets you imagine you are handling waste in different ways…. And see how the impacts change.</a:t>
            </a:r>
            <a:endParaRPr lang="en-US" baseline="0" dirty="0" smtClean="0"/>
          </a:p>
          <a:p>
            <a:endParaRPr lang="en-US" baseline="0" dirty="0" smtClean="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23</a:t>
            </a:fld>
            <a:endParaRPr lang="en-US" dirty="0"/>
          </a:p>
        </p:txBody>
      </p:sp>
    </p:spTree>
    <p:extLst>
      <p:ext uri="{BB962C8B-B14F-4D97-AF65-F5344CB8AC3E}">
        <p14:creationId xmlns:p14="http://schemas.microsoft.com/office/powerpoint/2010/main" val="1777251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the way it works is you have to input a description of your solid waste in terms of tons.  Here’s an example,</a:t>
            </a:r>
            <a:r>
              <a:rPr lang="en-US" baseline="0" dirty="0" smtClean="0"/>
              <a:t> where there’s some steel and some food waste.  Some of the steel is recycled, and some of the food is composted.</a:t>
            </a:r>
          </a:p>
          <a:p>
            <a:endParaRPr lang="en-US" baseline="0" dirty="0" smtClean="0"/>
          </a:p>
          <a:p>
            <a:r>
              <a:rPr lang="en-US" baseline="0" dirty="0" smtClean="0"/>
              <a:t>WIC takes these tons and works them backwards through the materials life cycle to get a total impact associated with the waste.</a:t>
            </a:r>
          </a:p>
          <a:p>
            <a:endParaRPr lang="en-US" dirty="0"/>
          </a:p>
        </p:txBody>
      </p:sp>
      <p:sp>
        <p:nvSpPr>
          <p:cNvPr id="4" name="Slide Number Placeholder 3"/>
          <p:cNvSpPr>
            <a:spLocks noGrp="1"/>
          </p:cNvSpPr>
          <p:nvPr>
            <p:ph type="sldNum" sz="quarter" idx="10"/>
          </p:nvPr>
        </p:nvSpPr>
        <p:spPr/>
        <p:txBody>
          <a:bodyPr/>
          <a:lstStyle/>
          <a:p>
            <a:fld id="{37114DC3-E3E2-474A-B0A7-53FAA6810D40}" type="slidenum">
              <a:rPr lang="en-US" smtClean="0"/>
              <a:t>24</a:t>
            </a:fld>
            <a:endParaRPr lang="en-US"/>
          </a:p>
        </p:txBody>
      </p:sp>
      <p:sp>
        <p:nvSpPr>
          <p:cNvPr id="5" name="Header Placeholder 4"/>
          <p:cNvSpPr>
            <a:spLocks noGrp="1"/>
          </p:cNvSpPr>
          <p:nvPr>
            <p:ph type="hdr" sz="quarter" idx="11"/>
          </p:nvPr>
        </p:nvSpPr>
        <p:spPr>
          <a:xfrm>
            <a:off x="0" y="0"/>
            <a:ext cx="3037840" cy="466434"/>
          </a:xfrm>
          <a:prstGeom prst="rect">
            <a:avLst/>
          </a:prstGeom>
        </p:spPr>
        <p:txBody>
          <a:bodyPr/>
          <a:lstStyle/>
          <a:p>
            <a:r>
              <a:rPr lang="en-US" smtClean="0"/>
              <a:t>FOR INTERNAL USE</a:t>
            </a:r>
            <a:endParaRPr lang="en-US"/>
          </a:p>
        </p:txBody>
      </p:sp>
    </p:spTree>
    <p:extLst>
      <p:ext uri="{BB962C8B-B14F-4D97-AF65-F5344CB8AC3E}">
        <p14:creationId xmlns:p14="http://schemas.microsoft.com/office/powerpoint/2010/main" val="3807551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just one total isn’t very interesting.  You can put in other scenarios for dealing with waste and see if it lowers the impact.  Here’s one scenario where recovery is increased.  And other where food waste is just prevented.</a:t>
            </a:r>
          </a:p>
          <a:p>
            <a:endParaRPr lang="en-US" baseline="0" dirty="0" smtClean="0"/>
          </a:p>
          <a:p>
            <a:r>
              <a:rPr lang="en-US" baseline="0" dirty="0" smtClean="0"/>
              <a:t>If you look over at the chart, you see the lowest bar is for the last scenario.  </a:t>
            </a:r>
          </a:p>
          <a:p>
            <a:endParaRPr lang="en-US" baseline="0" dirty="0" smtClean="0"/>
          </a:p>
          <a:p>
            <a:r>
              <a:rPr lang="en-US" baseline="0" dirty="0" smtClean="0"/>
              <a:t>In the Waste Impact Calculator, lower impacts are always better.  So you are trying to make your bars smaller.</a:t>
            </a:r>
            <a:endParaRPr lang="en-US" dirty="0"/>
          </a:p>
        </p:txBody>
      </p:sp>
      <p:sp>
        <p:nvSpPr>
          <p:cNvPr id="4" name="Slide Number Placeholder 3"/>
          <p:cNvSpPr>
            <a:spLocks noGrp="1"/>
          </p:cNvSpPr>
          <p:nvPr>
            <p:ph type="sldNum" sz="quarter" idx="10"/>
          </p:nvPr>
        </p:nvSpPr>
        <p:spPr/>
        <p:txBody>
          <a:bodyPr/>
          <a:lstStyle/>
          <a:p>
            <a:fld id="{37114DC3-E3E2-474A-B0A7-53FAA6810D40}" type="slidenum">
              <a:rPr lang="en-US" smtClean="0"/>
              <a:t>25</a:t>
            </a:fld>
            <a:endParaRPr lang="en-US" dirty="0"/>
          </a:p>
        </p:txBody>
      </p:sp>
      <p:sp>
        <p:nvSpPr>
          <p:cNvPr id="5" name="Header Placeholder 4"/>
          <p:cNvSpPr>
            <a:spLocks noGrp="1"/>
          </p:cNvSpPr>
          <p:nvPr>
            <p:ph type="hdr" sz="quarter" idx="11"/>
          </p:nvPr>
        </p:nvSpPr>
        <p:spPr>
          <a:xfrm>
            <a:off x="0" y="0"/>
            <a:ext cx="3037840" cy="466434"/>
          </a:xfrm>
          <a:prstGeom prst="rect">
            <a:avLst/>
          </a:prstGeom>
        </p:spPr>
        <p:txBody>
          <a:bodyPr/>
          <a:lstStyle/>
          <a:p>
            <a:r>
              <a:rPr lang="en-US" dirty="0" smtClean="0"/>
              <a:t>FOR INTERNAL USE</a:t>
            </a:r>
            <a:endParaRPr lang="en-US" dirty="0"/>
          </a:p>
        </p:txBody>
      </p:sp>
    </p:spTree>
    <p:extLst>
      <p:ext uri="{BB962C8B-B14F-4D97-AF65-F5344CB8AC3E}">
        <p14:creationId xmlns:p14="http://schemas.microsoft.com/office/powerpoint/2010/main" val="389303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an intuitive definition of waste.</a:t>
            </a:r>
            <a:r>
              <a:rPr lang="en-US" baseline="0" dirty="0" smtClean="0"/>
              <a:t>  </a:t>
            </a:r>
          </a:p>
          <a:p>
            <a:endParaRPr lang="en-US" baseline="0" dirty="0" smtClean="0"/>
          </a:p>
          <a:p>
            <a:r>
              <a:rPr lang="en-US" dirty="0" smtClean="0"/>
              <a:t>Here’s </a:t>
            </a:r>
            <a:r>
              <a:rPr lang="en-US" dirty="0" smtClean="0"/>
              <a:t>a picture of a municipal</a:t>
            </a:r>
            <a:r>
              <a:rPr lang="en-US" baseline="0" dirty="0" smtClean="0"/>
              <a:t> trash </a:t>
            </a:r>
            <a:r>
              <a:rPr lang="en-US" baseline="0" dirty="0" smtClean="0"/>
              <a:t>collection.  Notice </a:t>
            </a:r>
            <a:r>
              <a:rPr lang="en-US" baseline="0" dirty="0" smtClean="0"/>
              <a:t>how the cans of trash and recycling are all clearly separated from the houses.  That’s because waste </a:t>
            </a:r>
            <a:r>
              <a:rPr lang="en-US" baseline="0" dirty="0" smtClean="0"/>
              <a:t>can be defined as the stuff people get rid </a:t>
            </a:r>
            <a:r>
              <a:rPr lang="en-US" baseline="0" dirty="0" smtClean="0"/>
              <a:t>of!</a:t>
            </a:r>
          </a:p>
          <a:p>
            <a:endParaRPr lang="en-US" baseline="0" dirty="0" smtClean="0"/>
          </a:p>
          <a:p>
            <a:r>
              <a:rPr lang="en-US" baseline="0" dirty="0" smtClean="0"/>
              <a:t>That’s the effective definition used by historian Susan </a:t>
            </a:r>
            <a:r>
              <a:rPr lang="en-US" baseline="0" dirty="0" err="1" smtClean="0"/>
              <a:t>Strasser</a:t>
            </a:r>
            <a:r>
              <a:rPr lang="en-US" baseline="0" dirty="0" smtClean="0"/>
              <a:t>, in her book Waste and Want. In it, she emphasizes the act of separating things. Most people don’t put gold jewelry or working appliances out on the street for collection, because they value those things.</a:t>
            </a:r>
          </a:p>
          <a:p>
            <a:endParaRPr lang="en-US" baseline="0" dirty="0" smtClean="0"/>
          </a:p>
          <a:p>
            <a:r>
              <a:rPr lang="en-US" baseline="0" dirty="0" smtClean="0"/>
              <a:t>But materials like used newspapers and pop cans are different.  They have little enough value to most people that they would rather be rid of them.  There might be some cash value to those things, but it’s too low for most people to go try to obtain it for themselves.</a:t>
            </a:r>
          </a:p>
          <a:p>
            <a:endParaRPr lang="en-US" baseline="0" dirty="0" smtClean="0"/>
          </a:p>
          <a:p>
            <a:r>
              <a:rPr lang="en-US" baseline="0" dirty="0" smtClean="0"/>
              <a:t>It’s useful to remember this when you’re thinking about the economic logic of recycling.  Sometimes, one person’s trash is another person’s treasure.  But sometimes, one person’s trash is just trash.</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a:t>
            </a:fld>
            <a:endParaRPr lang="en-US" dirty="0"/>
          </a:p>
        </p:txBody>
      </p:sp>
    </p:spTree>
    <p:extLst>
      <p:ext uri="{BB962C8B-B14F-4D97-AF65-F5344CB8AC3E}">
        <p14:creationId xmlns:p14="http://schemas.microsoft.com/office/powerpoint/2010/main" val="2443004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legalistic</a:t>
            </a:r>
            <a:r>
              <a:rPr lang="en-US" baseline="0" dirty="0" smtClean="0"/>
              <a:t> definitions of solid waste can be found in statistics from governments and nonprofits.  Here’s a chart from the UN that attempts to break down all the different </a:t>
            </a:r>
            <a:r>
              <a:rPr lang="en-US" baseline="0" dirty="0" smtClean="0"/>
              <a:t>parties or activities that might have stuff to get rid of – that is, who might </a:t>
            </a:r>
            <a:r>
              <a:rPr lang="en-US" baseline="0" dirty="0" smtClean="0"/>
              <a:t>produce solid waste.</a:t>
            </a:r>
          </a:p>
          <a:p>
            <a:endParaRPr lang="en-US" baseline="0" dirty="0" smtClean="0"/>
          </a:p>
          <a:p>
            <a:r>
              <a:rPr lang="en-US" baseline="0" dirty="0" smtClean="0"/>
              <a:t>There are commercial operations, like stores, and households.  Government statistics usually do include those in what they call solid waste, so I’ll put check marks by those operations.</a:t>
            </a:r>
          </a:p>
          <a:p>
            <a:endParaRPr lang="en-US" baseline="0" dirty="0" smtClean="0"/>
          </a:p>
          <a:p>
            <a:r>
              <a:rPr lang="en-US" baseline="0" dirty="0" smtClean="0"/>
              <a:t>But all sorts of other operations also have to get rid of stuff.  Such as industrial operations, energy production facilities, water treatment plants, and construction sites.   Governments differ greatly in whether they include these things in what they call solid waste.</a:t>
            </a:r>
          </a:p>
          <a:p>
            <a:endParaRPr lang="en-US" baseline="0" dirty="0" smtClean="0"/>
          </a:p>
          <a:p>
            <a:r>
              <a:rPr lang="en-US" baseline="0" dirty="0" smtClean="0"/>
              <a:t>And nobody includes the huge amounts of waste that are generated in agricultural, forestry, and mining operations.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4</a:t>
            </a:fld>
            <a:endParaRPr lang="en-US" dirty="0"/>
          </a:p>
        </p:txBody>
      </p:sp>
    </p:spTree>
    <p:extLst>
      <p:ext uri="{BB962C8B-B14F-4D97-AF65-F5344CB8AC3E}">
        <p14:creationId xmlns:p14="http://schemas.microsoft.com/office/powerpoint/2010/main" val="2767117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means when you hear the term solid waste, you are usually just hearing about municipal and commercial waste.</a:t>
            </a:r>
            <a:r>
              <a:rPr lang="en-US" baseline="0" dirty="0" smtClean="0"/>
              <a:t>  That’s how the term is used in the Waste Impact Calculator, because that’s how Oregon defines it in its state environmental law.</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5</a:t>
            </a:fld>
            <a:endParaRPr lang="en-US" dirty="0"/>
          </a:p>
        </p:txBody>
      </p:sp>
    </p:spTree>
    <p:extLst>
      <p:ext uri="{BB962C8B-B14F-4D97-AF65-F5344CB8AC3E}">
        <p14:creationId xmlns:p14="http://schemas.microsoft.com/office/powerpoint/2010/main" val="3097335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get more and more into the environmental</a:t>
            </a:r>
            <a:r>
              <a:rPr lang="en-US" baseline="0" dirty="0" smtClean="0"/>
              <a:t> effects of solid waste</a:t>
            </a:r>
            <a:r>
              <a:rPr lang="en-US" dirty="0" smtClean="0"/>
              <a:t>, it’s important to remember that there are lots of materials</a:t>
            </a:r>
            <a:r>
              <a:rPr lang="en-US" baseline="0" dirty="0" smtClean="0"/>
              <a:t> which have a big impact on the environment that solid waste statistics will never tell you about.</a:t>
            </a:r>
          </a:p>
          <a:p>
            <a:endParaRPr lang="en-US" baseline="0" dirty="0" smtClean="0"/>
          </a:p>
          <a:p>
            <a:r>
              <a:rPr lang="en-US" baseline="0" dirty="0" smtClean="0"/>
              <a:t>Concrete is one example.  It’s responsible for a large portion of greenhouse gas emissions planet wide, but the concrete they pour today won’t be in the solid waste stream – if it’s even counted – for a hundred years.</a:t>
            </a:r>
          </a:p>
          <a:p>
            <a:endParaRPr lang="en-US" baseline="0" dirty="0" smtClean="0"/>
          </a:p>
          <a:p>
            <a:r>
              <a:rPr lang="en-US" baseline="0" dirty="0" smtClean="0"/>
              <a:t>So solid waste is surely related to affluence and consumption, but solid waste doesn’t tell the whole story about how materials and products influence the environment.</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6</a:t>
            </a:fld>
            <a:endParaRPr lang="en-US"/>
          </a:p>
        </p:txBody>
      </p:sp>
    </p:spTree>
    <p:extLst>
      <p:ext uri="{BB962C8B-B14F-4D97-AF65-F5344CB8AC3E}">
        <p14:creationId xmlns:p14="http://schemas.microsoft.com/office/powerpoint/2010/main" val="92478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Solid waste is usually presented as a source of problems.  Let’s get specific about how</a:t>
            </a:r>
            <a:r>
              <a:rPr lang="en-US" baseline="0" dirty="0" smtClean="0"/>
              <a:t> solid waste can, or just might, be a bad thing and how that tends to be measured.</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7</a:t>
            </a:fld>
            <a:endParaRPr lang="en-US" dirty="0"/>
          </a:p>
        </p:txBody>
      </p:sp>
    </p:spTree>
    <p:extLst>
      <p:ext uri="{BB962C8B-B14F-4D97-AF65-F5344CB8AC3E}">
        <p14:creationId xmlns:p14="http://schemas.microsoft.com/office/powerpoint/2010/main" val="252237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traditional way of describing the problem of solid waste has been to describe the direct physical effects it does, or could, have.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8</a:t>
            </a:fld>
            <a:endParaRPr lang="en-US" dirty="0"/>
          </a:p>
        </p:txBody>
      </p:sp>
    </p:spTree>
    <p:extLst>
      <p:ext uri="{BB962C8B-B14F-4D97-AF65-F5344CB8AC3E}">
        <p14:creationId xmlns:p14="http://schemas.microsoft.com/office/powerpoint/2010/main" val="230578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there</a:t>
            </a:r>
            <a:r>
              <a:rPr lang="en-US" baseline="0" dirty="0" smtClean="0"/>
              <a:t> used to be a concern that the country or the world was literally running out of room to put waste.  You’ve probably seen this amazing scene in WALL-E where our hero builds a ziggurat out of compacted trash.  </a:t>
            </a:r>
          </a:p>
          <a:p>
            <a:endParaRPr lang="en-US" baseline="0" dirty="0" smtClean="0"/>
          </a:p>
          <a:p>
            <a:r>
              <a:rPr lang="en-US" baseline="0" dirty="0" smtClean="0"/>
              <a:t>It certainly is poetic, but as a practical matter this is not true in the American West.  Disposing of stuff might not be a good idea, but if we want to, there’s lots of room to do it.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9</a:t>
            </a:fld>
            <a:endParaRPr lang="en-US" dirty="0"/>
          </a:p>
        </p:txBody>
      </p:sp>
    </p:spTree>
    <p:extLst>
      <p:ext uri="{BB962C8B-B14F-4D97-AF65-F5344CB8AC3E}">
        <p14:creationId xmlns:p14="http://schemas.microsoft.com/office/powerpoint/2010/main" val="1617156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en-US" dirty="0"/>
          </a:p>
        </p:txBody>
      </p:sp>
      <p:pic>
        <p:nvPicPr>
          <p:cNvPr id="14" name="Picture 13"/>
          <p:cNvPicPr preferRelativeResize="0">
            <a:picLocks/>
          </p:cNvPicPr>
          <p:nvPr userDrawn="1"/>
        </p:nvPicPr>
        <p:blipFill>
          <a:blip r:embed="rId2"/>
          <a:stretch>
            <a:fillRect/>
          </a:stretch>
        </p:blipFill>
        <p:spPr>
          <a:xfrm>
            <a:off x="-63497" y="3499623"/>
            <a:ext cx="12356815" cy="32004"/>
          </a:xfrm>
          <a:prstGeom prst="rect">
            <a:avLst/>
          </a:prstGeom>
        </p:spPr>
      </p:pic>
    </p:spTree>
    <p:extLst>
      <p:ext uri="{BB962C8B-B14F-4D97-AF65-F5344CB8AC3E}">
        <p14:creationId xmlns:p14="http://schemas.microsoft.com/office/powerpoint/2010/main" val="26518788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339041" cy="1600200"/>
          </a:xfrm>
        </p:spPr>
        <p:txBody>
          <a:bodyPr anchor="b">
            <a:normAutofit/>
          </a:bodyPr>
          <a:lstStyle>
            <a:lvl1pPr>
              <a:defRPr sz="3600">
                <a:solidFill>
                  <a:schemeClr val="bg1">
                    <a:lumMod val="50000"/>
                  </a:schemeClr>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067780" y="995364"/>
            <a:ext cx="5106651"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173858"/>
            <a:ext cx="4339041" cy="3695131"/>
          </a:xfrm>
        </p:spPr>
        <p:txBody>
          <a:bodyPr>
            <a:normAutofit/>
          </a:bodyPr>
          <a:lstStyle>
            <a:lvl1pPr marL="0" indent="0">
              <a:buNone/>
              <a:defRPr sz="2400" b="1"/>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9143" y="6355598"/>
            <a:ext cx="1523378" cy="365125"/>
          </a:xfrm>
          <a:prstGeom prst="rect">
            <a:avLst/>
          </a:prstGeom>
        </p:spPr>
        <p:txBody>
          <a:bodyPr/>
          <a:lstStyle>
            <a:lvl1pPr>
              <a:defRPr sz="1400">
                <a:solidFill>
                  <a:schemeClr val="bg1">
                    <a:lumMod val="50000"/>
                  </a:schemeClr>
                </a:solidFill>
              </a:defRPr>
            </a:lvl1pPr>
          </a:lstStyle>
          <a:p>
            <a:fld id="{D5A69446-7FC9-458A-B9CF-982E6A275615}" type="datetime5">
              <a:rPr lang="en-US" smtClean="0"/>
              <a:pPr/>
              <a:t>3-Mar-20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8144312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072343"/>
            <a:ext cx="10515600" cy="490334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7" name="Picture 6"/>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3761020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354349"/>
            <a:ext cx="4926106"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54588" y="1354349"/>
            <a:ext cx="4899212"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19737478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2828"/>
            <a:ext cx="10515600" cy="88751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004373"/>
            <a:ext cx="5157787"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1767091"/>
            <a:ext cx="5157787"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004373"/>
            <a:ext cx="5183188"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1767091"/>
            <a:ext cx="5183188"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10" name="Picture 9"/>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27880284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821"/>
            <a:ext cx="10515600" cy="877075"/>
          </a:xfrm>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32540040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19277567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normAutofit/>
          </a:bodyPr>
          <a:lstStyle>
            <a:lvl1pPr>
              <a:defRPr sz="44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6167956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losing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vl1pPr>
          </a:lstStyle>
          <a:p>
            <a:r>
              <a:rPr lang="en-US" dirty="0" smtClean="0"/>
              <a:t>Click to edit closing style</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closing subtitle style</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40198620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0829" y="6355598"/>
            <a:ext cx="1531692" cy="365125"/>
          </a:xfrm>
          <a:prstGeom prst="rect">
            <a:avLst/>
          </a:prstGeom>
        </p:spPr>
        <p:txBody>
          <a:bodyPr/>
          <a:lstStyle>
            <a:lvl1pPr>
              <a:defRPr sz="1400">
                <a:solidFill>
                  <a:schemeClr val="bg1">
                    <a:lumMod val="50000"/>
                  </a:schemeClr>
                </a:solidFill>
              </a:defRPr>
            </a:lvl1pPr>
          </a:lstStyle>
          <a:p>
            <a:fld id="{F65865B0-6C7F-46CD-814F-072C0560D684}" type="datetime5">
              <a:rPr lang="en-US" smtClean="0"/>
              <a:pPr/>
              <a:t>3-Mar-20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2315888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820"/>
            <a:ext cx="10515600" cy="86382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188722"/>
            <a:ext cx="10515600" cy="478075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95115" y="6024033"/>
            <a:ext cx="671805" cy="671805"/>
          </a:xfrm>
          <a:prstGeom prst="rect">
            <a:avLst/>
          </a:prstGeom>
        </p:spPr>
      </p:pic>
      <p:pic>
        <p:nvPicPr>
          <p:cNvPr id="6" name="Picture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2824" y="6020363"/>
            <a:ext cx="676656" cy="676656"/>
          </a:xfrm>
          <a:prstGeom prst="rect">
            <a:avLst/>
          </a:prstGeom>
        </p:spPr>
      </p:pic>
    </p:spTree>
    <p:extLst>
      <p:ext uri="{BB962C8B-B14F-4D97-AF65-F5344CB8AC3E}">
        <p14:creationId xmlns:p14="http://schemas.microsoft.com/office/powerpoint/2010/main" val="37195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1" r:id="rId7"/>
    <p:sldLayoutId id="2147483659" r:id="rId8"/>
    <p:sldLayoutId id="2147483656" r:id="rId9"/>
    <p:sldLayoutId id="2147483657" r:id="rId10"/>
  </p:sldLayoutIdLst>
  <p:timing>
    <p:tnLst>
      <p:par>
        <p:cTn id="1" dur="indefinite" restart="never" nodeType="tmRoot"/>
      </p:par>
    </p:tnLst>
  </p:timing>
  <p:hf hdr="0" ftr="0"/>
  <p:txStyles>
    <p:titleStyle>
      <a:lvl1pPr algn="l" defTabSz="914377" rtl="0" eaLnBrk="1" latinLnBrk="0" hangingPunct="1">
        <a:lnSpc>
          <a:spcPct val="90000"/>
        </a:lnSpc>
        <a:spcBef>
          <a:spcPct val="0"/>
        </a:spcBef>
        <a:buNone/>
        <a:defRPr sz="4000" b="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Waste Impact Calculator:</a:t>
            </a:r>
            <a:endParaRPr lang="en-US" dirty="0"/>
          </a:p>
        </p:txBody>
      </p:sp>
      <p:sp>
        <p:nvSpPr>
          <p:cNvPr id="3" name="Subtitle 2"/>
          <p:cNvSpPr>
            <a:spLocks noGrp="1"/>
          </p:cNvSpPr>
          <p:nvPr>
            <p:ph type="subTitle" idx="1"/>
          </p:nvPr>
        </p:nvSpPr>
        <p:spPr/>
        <p:txBody>
          <a:bodyPr/>
          <a:lstStyle/>
          <a:p>
            <a:r>
              <a:rPr lang="en-US" dirty="0" smtClean="0"/>
              <a:t>Context and Concepts</a:t>
            </a:r>
            <a:endParaRPr lang="en-US" dirty="0"/>
          </a:p>
        </p:txBody>
      </p:sp>
    </p:spTree>
    <p:extLst>
      <p:ext uri="{BB962C8B-B14F-4D97-AF65-F5344CB8AC3E}">
        <p14:creationId xmlns:p14="http://schemas.microsoft.com/office/powerpoint/2010/main" val="2868534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10</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937" y="74203"/>
            <a:ext cx="8946125" cy="6709594"/>
          </a:xfrm>
          <a:prstGeom prst="rect">
            <a:avLst/>
          </a:prstGeom>
        </p:spPr>
      </p:pic>
    </p:spTree>
    <p:extLst>
      <p:ext uri="{BB962C8B-B14F-4D97-AF65-F5344CB8AC3E}">
        <p14:creationId xmlns:p14="http://schemas.microsoft.com/office/powerpoint/2010/main" val="1837298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30" y="800101"/>
            <a:ext cx="10574370" cy="5084488"/>
          </a:xfrm>
          <a:prstGeom prst="rect">
            <a:avLst/>
          </a:prstGeom>
        </p:spPr>
      </p:pic>
    </p:spTree>
    <p:extLst>
      <p:ext uri="{BB962C8B-B14F-4D97-AF65-F5344CB8AC3E}">
        <p14:creationId xmlns:p14="http://schemas.microsoft.com/office/powerpoint/2010/main" val="1014050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328" y="209445"/>
            <a:ext cx="5216520" cy="6329469"/>
          </a:xfrm>
          <a:prstGeom prst="rect">
            <a:avLst/>
          </a:prstGeom>
        </p:spPr>
      </p:pic>
    </p:spTree>
    <p:extLst>
      <p:ext uri="{BB962C8B-B14F-4D97-AF65-F5344CB8AC3E}">
        <p14:creationId xmlns:p14="http://schemas.microsoft.com/office/powerpoint/2010/main" val="4124832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Themes of the traditional view</a:t>
            </a:r>
            <a:endParaRPr lang="en-US" sz="2800" dirty="0"/>
          </a:p>
        </p:txBody>
      </p:sp>
      <p:sp>
        <p:nvSpPr>
          <p:cNvPr id="3" name="Content Placeholder 2"/>
          <p:cNvSpPr>
            <a:spLocks noGrp="1"/>
          </p:cNvSpPr>
          <p:nvPr>
            <p:ph idx="1"/>
          </p:nvPr>
        </p:nvSpPr>
        <p:spPr/>
        <p:txBody>
          <a:bodyPr/>
          <a:lstStyle/>
          <a:p>
            <a:r>
              <a:rPr lang="en-US" dirty="0" smtClean="0"/>
              <a:t>Waste causes problems directly</a:t>
            </a:r>
            <a:endParaRPr lang="en-US" dirty="0" smtClean="0"/>
          </a:p>
          <a:p>
            <a:r>
              <a:rPr lang="en-US" dirty="0" smtClean="0"/>
              <a:t>However, it is a resource </a:t>
            </a:r>
            <a:r>
              <a:rPr lang="en-US" dirty="0" smtClean="0"/>
              <a:t>with value that should be preserved</a:t>
            </a:r>
          </a:p>
          <a:p>
            <a:r>
              <a:rPr lang="en-US" dirty="0" smtClean="0"/>
              <a:t>Landfilling is bad</a:t>
            </a:r>
          </a:p>
          <a:p>
            <a:r>
              <a:rPr lang="en-US" dirty="0" smtClean="0"/>
              <a:t>Recycling is good</a:t>
            </a:r>
          </a:p>
        </p:txBody>
      </p:sp>
      <p:sp>
        <p:nvSpPr>
          <p:cNvPr id="4" name="Slide Number Placeholder 3"/>
          <p:cNvSpPr>
            <a:spLocks noGrp="1"/>
          </p:cNvSpPr>
          <p:nvPr>
            <p:ph type="sldNum" sz="quarter" idx="12"/>
          </p:nvPr>
        </p:nvSpPr>
        <p:spPr/>
        <p:txBody>
          <a:bodyPr/>
          <a:lstStyle/>
          <a:p>
            <a:fld id="{7DA5641C-54BD-4C62-9281-36F8A3AC5EF8}" type="slidenum">
              <a:rPr lang="en-US" smtClean="0"/>
              <a:pPr/>
              <a:t>13</a:t>
            </a:fld>
            <a:endParaRPr lang="en-US" dirty="0"/>
          </a:p>
        </p:txBody>
      </p:sp>
    </p:spTree>
    <p:extLst>
      <p:ext uri="{BB962C8B-B14F-4D97-AF65-F5344CB8AC3E}">
        <p14:creationId xmlns:p14="http://schemas.microsoft.com/office/powerpoint/2010/main" val="2009966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Traditional waste statistics express those themes with weights</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14</a:t>
            </a:fld>
            <a:endParaRPr lang="en-US" dirty="0"/>
          </a:p>
        </p:txBody>
      </p:sp>
      <p:sp>
        <p:nvSpPr>
          <p:cNvPr id="7" name="Content Placeholder 6"/>
          <p:cNvSpPr>
            <a:spLocks noGrp="1"/>
          </p:cNvSpPr>
          <p:nvPr>
            <p:ph idx="1"/>
          </p:nvPr>
        </p:nvSpPr>
        <p:spPr/>
        <p:txBody>
          <a:bodyPr/>
          <a:lstStyle/>
          <a:p>
            <a:r>
              <a:rPr lang="en-US" i="1" dirty="0" smtClean="0"/>
              <a:t>Generation = total weight (tons)</a:t>
            </a:r>
          </a:p>
          <a:p>
            <a:r>
              <a:rPr lang="en-US" i="1" dirty="0" smtClean="0"/>
              <a:t>Recycling Rate = recycling weight / total weight </a:t>
            </a:r>
            <a:r>
              <a:rPr lang="en-US" i="1" dirty="0" smtClean="0"/>
              <a:t> (%)</a:t>
            </a:r>
            <a:endParaRPr lang="en-US" i="1"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191"/>
          <a:stretch/>
        </p:blipFill>
        <p:spPr>
          <a:xfrm>
            <a:off x="1737078" y="2355850"/>
            <a:ext cx="8717843" cy="4502150"/>
          </a:xfrm>
          <a:prstGeom prst="rect">
            <a:avLst/>
          </a:prstGeom>
        </p:spPr>
      </p:pic>
    </p:spTree>
    <p:extLst>
      <p:ext uri="{BB962C8B-B14F-4D97-AF65-F5344CB8AC3E}">
        <p14:creationId xmlns:p14="http://schemas.microsoft.com/office/powerpoint/2010/main" val="15680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But…. something is clearly missing from this chart</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15</a:t>
            </a:fld>
            <a:endParaRPr lang="en-US"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191"/>
          <a:stretch/>
        </p:blipFill>
        <p:spPr>
          <a:xfrm>
            <a:off x="1737078" y="2355850"/>
            <a:ext cx="8717843" cy="4502150"/>
          </a:xfrm>
          <a:prstGeom prst="rect">
            <a:avLst/>
          </a:prstGeom>
        </p:spPr>
      </p:pic>
      <p:sp>
        <p:nvSpPr>
          <p:cNvPr id="3" name="Content Placeholder 2"/>
          <p:cNvSpPr>
            <a:spLocks noGrp="1"/>
          </p:cNvSpPr>
          <p:nvPr>
            <p:ph idx="1"/>
          </p:nvPr>
        </p:nvSpPr>
        <p:spPr/>
        <p:txBody>
          <a:bodyPr/>
          <a:lstStyle/>
          <a:p>
            <a:r>
              <a:rPr lang="en-US" dirty="0" smtClean="0"/>
              <a:t>Everything that is waste comes from somewhere</a:t>
            </a:r>
            <a:endParaRPr lang="en-US" dirty="0"/>
          </a:p>
        </p:txBody>
      </p:sp>
    </p:spTree>
    <p:extLst>
      <p:ext uri="{BB962C8B-B14F-4D97-AF65-F5344CB8AC3E}">
        <p14:creationId xmlns:p14="http://schemas.microsoft.com/office/powerpoint/2010/main" val="17695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 materials life cycle</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16</a:t>
            </a:fld>
            <a:endParaRPr lang="en-US" dirty="0"/>
          </a:p>
        </p:txBody>
      </p:sp>
      <p:pic>
        <p:nvPicPr>
          <p:cNvPr id="6"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560"/>
          <a:stretch/>
        </p:blipFill>
        <p:spPr>
          <a:xfrm>
            <a:off x="1743835" y="2336800"/>
            <a:ext cx="8704329" cy="4477085"/>
          </a:xfrm>
          <a:prstGeom prst="rect">
            <a:avLst/>
          </a:prstGeom>
        </p:spPr>
      </p:pic>
    </p:spTree>
    <p:extLst>
      <p:ext uri="{BB962C8B-B14F-4D97-AF65-F5344CB8AC3E}">
        <p14:creationId xmlns:p14="http://schemas.microsoft.com/office/powerpoint/2010/main" val="3210968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Environmental </a:t>
            </a:r>
            <a:r>
              <a:rPr lang="en-US" sz="2800" dirty="0" err="1" smtClean="0"/>
              <a:t>environmental</a:t>
            </a:r>
            <a:r>
              <a:rPr lang="en-US" sz="2800" dirty="0" smtClean="0"/>
              <a:t> impacts happen at every step</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t>17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4430" y="4460569"/>
            <a:ext cx="3126896" cy="207834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181" t="7136" r="3013" b="8927"/>
          <a:stretch/>
        </p:blipFill>
        <p:spPr>
          <a:xfrm>
            <a:off x="405585" y="1200240"/>
            <a:ext cx="5418059" cy="270903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798" y="1786024"/>
            <a:ext cx="4942735" cy="3893322"/>
          </a:xfrm>
          <a:prstGeom prst="rect">
            <a:avLst/>
          </a:prstGeom>
        </p:spPr>
      </p:pic>
    </p:spTree>
    <p:extLst>
      <p:ext uri="{BB962C8B-B14F-4D97-AF65-F5344CB8AC3E}">
        <p14:creationId xmlns:p14="http://schemas.microsoft.com/office/powerpoint/2010/main" val="214886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A new view: </a:t>
            </a:r>
            <a:br>
              <a:rPr lang="en-US" dirty="0" smtClean="0"/>
            </a:br>
            <a:r>
              <a:rPr lang="en-US" dirty="0" smtClean="0"/>
              <a:t>waste as a source of impacts</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18</a:t>
            </a:fld>
            <a:endParaRPr lang="en-US" dirty="0"/>
          </a:p>
        </p:txBody>
      </p:sp>
    </p:spTree>
    <p:extLst>
      <p:ext uri="{BB962C8B-B14F-4D97-AF65-F5344CB8AC3E}">
        <p14:creationId xmlns:p14="http://schemas.microsoft.com/office/powerpoint/2010/main" val="37674213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Solid waste statistics should express the life cycle </a:t>
            </a:r>
            <a:r>
              <a:rPr lang="en-US" sz="2800" dirty="0" smtClean="0"/>
              <a:t>impacts of the stuff that becomes waste</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19</a:t>
            </a:fld>
            <a:endParaRPr lang="en-US"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560"/>
          <a:stretch/>
        </p:blipFill>
        <p:spPr>
          <a:xfrm>
            <a:off x="1743835" y="2336800"/>
            <a:ext cx="8704329" cy="4477085"/>
          </a:xfrm>
          <a:prstGeom prst="rect">
            <a:avLst/>
          </a:prstGeom>
        </p:spPr>
      </p:pic>
    </p:spTree>
    <p:extLst>
      <p:ext uri="{BB962C8B-B14F-4D97-AF65-F5344CB8AC3E}">
        <p14:creationId xmlns:p14="http://schemas.microsoft.com/office/powerpoint/2010/main" val="28712653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What is solid waste?</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a:t>
            </a:fld>
            <a:endParaRPr lang="en-US" dirty="0"/>
          </a:p>
        </p:txBody>
      </p:sp>
    </p:spTree>
    <p:extLst>
      <p:ext uri="{BB962C8B-B14F-4D97-AF65-F5344CB8AC3E}">
        <p14:creationId xmlns:p14="http://schemas.microsoft.com/office/powerpoint/2010/main" val="857400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“Materials management” is using ALL the ways to reduce impacts</a:t>
            </a:r>
            <a:endParaRPr lang="en-US" sz="2800"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8134"/>
          <a:stretch/>
        </p:blipFill>
        <p:spPr>
          <a:xfrm>
            <a:off x="1601325" y="1473200"/>
            <a:ext cx="9167150" cy="4737100"/>
          </a:xfrm>
        </p:spPr>
      </p:pic>
      <p:sp>
        <p:nvSpPr>
          <p:cNvPr id="4" name="Slide Number Placeholder 3"/>
          <p:cNvSpPr>
            <a:spLocks noGrp="1"/>
          </p:cNvSpPr>
          <p:nvPr>
            <p:ph type="sldNum" sz="quarter" idx="12"/>
          </p:nvPr>
        </p:nvSpPr>
        <p:spPr/>
        <p:txBody>
          <a:bodyPr/>
          <a:lstStyle/>
          <a:p>
            <a:fld id="{7DA5641C-54BD-4C62-9281-36F8A3AC5EF8}" type="slidenum">
              <a:rPr lang="en-US" smtClean="0"/>
              <a:t>20</a:t>
            </a:fld>
            <a:endParaRPr lang="en-US"/>
          </a:p>
        </p:txBody>
      </p:sp>
    </p:spTree>
    <p:extLst>
      <p:ext uri="{BB962C8B-B14F-4D97-AF65-F5344CB8AC3E}">
        <p14:creationId xmlns:p14="http://schemas.microsoft.com/office/powerpoint/2010/main" val="1664536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Themes of </a:t>
            </a:r>
            <a:r>
              <a:rPr lang="en-US" sz="2800" dirty="0" smtClean="0"/>
              <a:t>the life cycle impact view</a:t>
            </a:r>
            <a:endParaRPr lang="en-US" sz="2800" dirty="0"/>
          </a:p>
        </p:txBody>
      </p:sp>
      <p:sp>
        <p:nvSpPr>
          <p:cNvPr id="3" name="Content Placeholder 2"/>
          <p:cNvSpPr>
            <a:spLocks noGrp="1"/>
          </p:cNvSpPr>
          <p:nvPr>
            <p:ph idx="1"/>
          </p:nvPr>
        </p:nvSpPr>
        <p:spPr/>
        <p:txBody>
          <a:bodyPr/>
          <a:lstStyle/>
          <a:p>
            <a:r>
              <a:rPr lang="en-US" dirty="0" smtClean="0"/>
              <a:t>Waste represents materials that have caused impacts over the course of their life cycles</a:t>
            </a:r>
          </a:p>
          <a:p>
            <a:r>
              <a:rPr lang="en-US" dirty="0" smtClean="0"/>
              <a:t>The goal is to reduce the total impacts of the materials that become waste</a:t>
            </a:r>
          </a:p>
          <a:p>
            <a:r>
              <a:rPr lang="en-US" dirty="0" smtClean="0"/>
              <a:t>There are many ways to do this</a:t>
            </a:r>
          </a:p>
          <a:p>
            <a:r>
              <a:rPr lang="en-US" dirty="0" smtClean="0"/>
              <a:t>Because of this broader view, “waste management” might be reconceived as “materials management”</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7DA5641C-54BD-4C62-9281-36F8A3AC5EF8}" type="slidenum">
              <a:rPr lang="en-US" smtClean="0"/>
              <a:pPr/>
              <a:t>21</a:t>
            </a:fld>
            <a:endParaRPr lang="en-US" dirty="0"/>
          </a:p>
        </p:txBody>
      </p:sp>
    </p:spTree>
    <p:extLst>
      <p:ext uri="{BB962C8B-B14F-4D97-AF65-F5344CB8AC3E}">
        <p14:creationId xmlns:p14="http://schemas.microsoft.com/office/powerpoint/2010/main" val="2865008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WIC bridges the gap</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22</a:t>
            </a:fld>
            <a:endParaRPr lang="en-US" dirty="0"/>
          </a:p>
        </p:txBody>
      </p:sp>
    </p:spTree>
    <p:extLst>
      <p:ext uri="{BB962C8B-B14F-4D97-AF65-F5344CB8AC3E}">
        <p14:creationId xmlns:p14="http://schemas.microsoft.com/office/powerpoint/2010/main" val="10104034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23</a:t>
            </a:fld>
            <a:endParaRPr lang="en-US" dirty="0"/>
          </a:p>
        </p:txBody>
      </p:sp>
      <p:pic>
        <p:nvPicPr>
          <p:cNvPr id="5" name="Content Placeholder 4"/>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873500" y="93005"/>
            <a:ext cx="4292600" cy="6764995"/>
          </a:xfrm>
        </p:spPr>
      </p:pic>
    </p:spTree>
    <p:extLst>
      <p:ext uri="{BB962C8B-B14F-4D97-AF65-F5344CB8AC3E}">
        <p14:creationId xmlns:p14="http://schemas.microsoft.com/office/powerpoint/2010/main" val="5792985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smtClean="0"/>
              <a:t>Basic operation</a:t>
            </a:r>
            <a:endParaRPr lang="en-US" sz="2800" dirty="0"/>
          </a:p>
        </p:txBody>
      </p:sp>
      <p:pic>
        <p:nvPicPr>
          <p:cNvPr id="15" name="Picture 14"/>
          <p:cNvPicPr>
            <a:picLocks noChangeAspect="1"/>
          </p:cNvPicPr>
          <p:nvPr/>
        </p:nvPicPr>
        <p:blipFill rotWithShape="1">
          <a:blip r:embed="rId3"/>
          <a:srcRect l="19320" t="21486" r="47240" b="7357"/>
          <a:stretch/>
        </p:blipFill>
        <p:spPr>
          <a:xfrm>
            <a:off x="8282859" y="2118311"/>
            <a:ext cx="2532345" cy="3621800"/>
          </a:xfrm>
          <a:prstGeom prst="rect">
            <a:avLst/>
          </a:prstGeom>
        </p:spPr>
      </p:pic>
      <p:sp>
        <p:nvSpPr>
          <p:cNvPr id="2" name="Content Placeholder 1"/>
          <p:cNvSpPr>
            <a:spLocks noGrp="1"/>
          </p:cNvSpPr>
          <p:nvPr>
            <p:ph idx="1"/>
          </p:nvPr>
        </p:nvSpPr>
        <p:spPr>
          <a:xfrm>
            <a:off x="390525" y="1230267"/>
            <a:ext cx="3592876" cy="4764133"/>
          </a:xfrm>
        </p:spPr>
        <p:txBody>
          <a:bodyPr/>
          <a:lstStyle/>
          <a:p>
            <a:r>
              <a:rPr lang="en-US" dirty="0" smtClean="0"/>
              <a:t>You have to start with solid waste data</a:t>
            </a:r>
          </a:p>
          <a:p>
            <a:r>
              <a:rPr lang="en-US" dirty="0" smtClean="0"/>
              <a:t>The calculator works it backwards through the life cycle and changes it into life cycle impacts</a:t>
            </a:r>
          </a:p>
        </p:txBody>
      </p:sp>
      <p:pic>
        <p:nvPicPr>
          <p:cNvPr id="9" name="Picture 8"/>
          <p:cNvPicPr>
            <a:picLocks noChangeAspect="1"/>
          </p:cNvPicPr>
          <p:nvPr/>
        </p:nvPicPr>
        <p:blipFill rotWithShape="1">
          <a:blip r:embed="rId4"/>
          <a:srcRect t="17966" r="33883"/>
          <a:stretch/>
        </p:blipFill>
        <p:spPr>
          <a:xfrm>
            <a:off x="3983401" y="2304830"/>
            <a:ext cx="3362325" cy="3014494"/>
          </a:xfrm>
          <a:prstGeom prst="rect">
            <a:avLst/>
          </a:prstGeom>
        </p:spPr>
      </p:pic>
    </p:spTree>
    <p:extLst>
      <p:ext uri="{BB962C8B-B14F-4D97-AF65-F5344CB8AC3E}">
        <p14:creationId xmlns:p14="http://schemas.microsoft.com/office/powerpoint/2010/main" val="615068970"/>
      </p:ext>
    </p:extLst>
  </p:cSld>
  <p:clrMapOvr>
    <a:masterClrMapping/>
  </p:clrMapOvr>
  <mc:AlternateContent xmlns:mc="http://schemas.openxmlformats.org/markup-compatibility/2006" xmlns:p14="http://schemas.microsoft.com/office/powerpoint/2010/main">
    <mc:Choice Requires="p14">
      <p:transition spd="slow" p14:dur="2000" advTm="40220"/>
    </mc:Choice>
    <mc:Fallback xmlns="">
      <p:transition spd="slow" advTm="402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set>
                                      <p:cBhvr override="childStyle">
                                        <p:cTn dur="1" fill="hold" display="0" masterRel="nextClick" afterEffect="1"/>
                                        <p:tgtEl>
                                          <p:spTgt spid="2">
                                            <p:txEl>
                                              <p:pRg st="0" end="0"/>
                                            </p:txEl>
                                          </p:spTgt>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subTnLst>
                                    <p:set>
                                      <p:cBhvr override="childStyle">
                                        <p:cTn dur="1" fill="hold" display="0" masterRel="nextClick" afterEffect="1"/>
                                        <p:tgtEl>
                                          <p:spTgt spid="2">
                                            <p:txEl>
                                              <p:pRg st="1" end="1"/>
                                            </p:txEl>
                                          </p:spTgt>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9320" t="21486" r="2147" b="7357"/>
          <a:stretch/>
        </p:blipFill>
        <p:spPr>
          <a:xfrm>
            <a:off x="5995380" y="1931413"/>
            <a:ext cx="5947237" cy="3621800"/>
          </a:xfrm>
          <a:prstGeom prst="rect">
            <a:avLst/>
          </a:prstGeom>
        </p:spPr>
      </p:pic>
      <p:pic>
        <p:nvPicPr>
          <p:cNvPr id="6" name="Picture 5"/>
          <p:cNvPicPr>
            <a:picLocks noChangeAspect="1"/>
          </p:cNvPicPr>
          <p:nvPr/>
        </p:nvPicPr>
        <p:blipFill>
          <a:blip r:embed="rId4"/>
          <a:stretch>
            <a:fillRect/>
          </a:stretch>
        </p:blipFill>
        <p:spPr>
          <a:xfrm>
            <a:off x="0" y="1586280"/>
            <a:ext cx="5967592" cy="4312066"/>
          </a:xfrm>
          <a:prstGeom prst="rect">
            <a:avLst/>
          </a:prstGeom>
        </p:spPr>
      </p:pic>
      <p:sp>
        <p:nvSpPr>
          <p:cNvPr id="5" name="Title 4"/>
          <p:cNvSpPr>
            <a:spLocks noGrp="1"/>
          </p:cNvSpPr>
          <p:nvPr>
            <p:ph type="title"/>
          </p:nvPr>
        </p:nvSpPr>
        <p:spPr/>
        <p:txBody>
          <a:bodyPr>
            <a:normAutofit/>
          </a:bodyPr>
          <a:lstStyle/>
          <a:p>
            <a:r>
              <a:rPr lang="en-US" sz="2800" dirty="0" smtClean="0"/>
              <a:t>You play around with managing tons to see how to lower impacts</a:t>
            </a:r>
            <a:endParaRPr lang="en-US" sz="2800" dirty="0"/>
          </a:p>
        </p:txBody>
      </p:sp>
    </p:spTree>
    <p:extLst>
      <p:ext uri="{BB962C8B-B14F-4D97-AF65-F5344CB8AC3E}">
        <p14:creationId xmlns:p14="http://schemas.microsoft.com/office/powerpoint/2010/main" val="2148106391"/>
      </p:ext>
    </p:extLst>
  </p:cSld>
  <p:clrMapOvr>
    <a:masterClrMapping/>
  </p:clrMapOvr>
  <mc:AlternateContent xmlns:mc="http://schemas.openxmlformats.org/markup-compatibility/2006" xmlns:p14="http://schemas.microsoft.com/office/powerpoint/2010/main">
    <mc:Choice Requires="p14">
      <p:transition spd="slow" p14:dur="2000" advTm="40220"/>
    </mc:Choice>
    <mc:Fallback xmlns="">
      <p:transition spd="slow" advTm="402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Let’s try it!</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4294967295"/>
          </p:nvPr>
        </p:nvSpPr>
        <p:spPr>
          <a:xfrm>
            <a:off x="11353799" y="6356350"/>
            <a:ext cx="698739" cy="365125"/>
          </a:xfrm>
          <a:prstGeom prst="rect">
            <a:avLst/>
          </a:prstGeom>
        </p:spPr>
        <p:txBody>
          <a:bodyPr/>
          <a:lstStyle/>
          <a:p>
            <a:fld id="{7DA5641C-54BD-4C62-9281-36F8A3AC5EF8}" type="slidenum">
              <a:rPr lang="en-US" smtClean="0"/>
              <a:t>26</a:t>
            </a:fld>
            <a:endParaRPr lang="en-US" dirty="0"/>
          </a:p>
        </p:txBody>
      </p:sp>
    </p:spTree>
    <p:extLst>
      <p:ext uri="{BB962C8B-B14F-4D97-AF65-F5344CB8AC3E}">
        <p14:creationId xmlns:p14="http://schemas.microsoft.com/office/powerpoint/2010/main" val="3019062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825" y="152400"/>
            <a:ext cx="9892258" cy="6569077"/>
          </a:xfrm>
          <a:prstGeom prst="rect">
            <a:avLst/>
          </a:prstGeom>
        </p:spPr>
      </p:pic>
    </p:spTree>
    <p:extLst>
      <p:ext uri="{BB962C8B-B14F-4D97-AF65-F5344CB8AC3E}">
        <p14:creationId xmlns:p14="http://schemas.microsoft.com/office/powerpoint/2010/main" val="621624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4" cy="6077919"/>
          </a:xfrm>
          <a:prstGeom prst="rect">
            <a:avLst/>
          </a:prstGeom>
        </p:spPr>
      </p:pic>
      <p:sp>
        <p:nvSpPr>
          <p:cNvPr id="12" name="TextBox 11"/>
          <p:cNvSpPr txBox="1"/>
          <p:nvPr/>
        </p:nvSpPr>
        <p:spPr>
          <a:xfrm>
            <a:off x="2171700" y="95870"/>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3" name="TextBox 12"/>
          <p:cNvSpPr txBox="1"/>
          <p:nvPr/>
        </p:nvSpPr>
        <p:spPr>
          <a:xfrm>
            <a:off x="894513" y="2616176"/>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4" name="TextBox 13"/>
          <p:cNvSpPr txBox="1"/>
          <p:nvPr/>
        </p:nvSpPr>
        <p:spPr>
          <a:xfrm>
            <a:off x="5856852" y="509236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5" name="TextBox 14"/>
          <p:cNvSpPr txBox="1"/>
          <p:nvPr/>
        </p:nvSpPr>
        <p:spPr>
          <a:xfrm>
            <a:off x="10416152" y="364581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6" name="TextBox 15"/>
          <p:cNvSpPr txBox="1"/>
          <p:nvPr/>
        </p:nvSpPr>
        <p:spPr>
          <a:xfrm>
            <a:off x="9933552" y="1870842"/>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7" name="TextBox 16"/>
          <p:cNvSpPr txBox="1"/>
          <p:nvPr/>
        </p:nvSpPr>
        <p:spPr>
          <a:xfrm>
            <a:off x="7952352" y="278433"/>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8" name="TextBox 17"/>
          <p:cNvSpPr txBox="1"/>
          <p:nvPr/>
        </p:nvSpPr>
        <p:spPr>
          <a:xfrm>
            <a:off x="653213" y="4806953"/>
            <a:ext cx="482600" cy="1446550"/>
          </a:xfrm>
          <a:prstGeom prst="rect">
            <a:avLst/>
          </a:prstGeom>
          <a:noFill/>
        </p:spPr>
        <p:txBody>
          <a:bodyPr wrap="square" rtlCol="0">
            <a:spAutoFit/>
          </a:bodyPr>
          <a:lstStyle/>
          <a:p>
            <a:pPr algn="ctr"/>
            <a:r>
              <a:rPr lang="en-US" sz="8800" b="1" dirty="0" smtClean="0">
                <a:solidFill>
                  <a:srgbClr val="FF0000"/>
                </a:solidFill>
                <a:latin typeface="Bradley Hand ITC" panose="03070402050302030203" pitchFamily="66" charset="0"/>
                <a:sym typeface="Wingdings" panose="05000000000000000000" pitchFamily="2" charset="2"/>
              </a:rPr>
              <a:t>x</a:t>
            </a:r>
            <a:endParaRPr lang="en-US" sz="8800" b="1" dirty="0">
              <a:solidFill>
                <a:srgbClr val="FF0000"/>
              </a:solidFill>
              <a:latin typeface="Bradley Hand ITC" panose="03070402050302030203" pitchFamily="66" charset="0"/>
            </a:endParaRPr>
          </a:p>
        </p:txBody>
      </p:sp>
    </p:spTree>
    <p:extLst>
      <p:ext uri="{BB962C8B-B14F-4D97-AF65-F5344CB8AC3E}">
        <p14:creationId xmlns:p14="http://schemas.microsoft.com/office/powerpoint/2010/main" val="3660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3" cy="6077919"/>
          </a:xfrm>
          <a:prstGeom prst="rect">
            <a:avLst/>
          </a:prstGeom>
        </p:spPr>
      </p:pic>
    </p:spTree>
    <p:extLst>
      <p:ext uri="{BB962C8B-B14F-4D97-AF65-F5344CB8AC3E}">
        <p14:creationId xmlns:p14="http://schemas.microsoft.com/office/powerpoint/2010/main" val="2385338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t>6</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728" y="193296"/>
            <a:ext cx="5272272" cy="6528181"/>
          </a:xfrm>
          <a:prstGeom prst="rect">
            <a:avLst/>
          </a:prstGeom>
        </p:spPr>
      </p:pic>
    </p:spTree>
    <p:extLst>
      <p:ext uri="{BB962C8B-B14F-4D97-AF65-F5344CB8AC3E}">
        <p14:creationId xmlns:p14="http://schemas.microsoft.com/office/powerpoint/2010/main" val="7568017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How is solid waste a problem?</a:t>
            </a:r>
            <a:endParaRPr lang="en-US" dirty="0"/>
          </a:p>
        </p:txBody>
      </p:sp>
      <p:sp>
        <p:nvSpPr>
          <p:cNvPr id="6" name="Subtitle 5"/>
          <p:cNvSpPr>
            <a:spLocks noGrp="1"/>
          </p:cNvSpPr>
          <p:nvPr>
            <p:ph type="subTitle" idx="1"/>
          </p:nvPr>
        </p:nvSpPr>
        <p:spPr/>
        <p:txBody>
          <a:bodyPr/>
          <a:lstStyle/>
          <a:p>
            <a:r>
              <a:rPr lang="en-US" dirty="0" smtClean="0"/>
              <a:t>And how is the problem measured?</a:t>
            </a:r>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7</a:t>
            </a:fld>
            <a:endParaRPr lang="en-US" dirty="0"/>
          </a:p>
        </p:txBody>
      </p:sp>
    </p:spTree>
    <p:extLst>
      <p:ext uri="{BB962C8B-B14F-4D97-AF65-F5344CB8AC3E}">
        <p14:creationId xmlns:p14="http://schemas.microsoft.com/office/powerpoint/2010/main" val="1833550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traditional view:</a:t>
            </a:r>
            <a:br>
              <a:rPr lang="en-US" dirty="0" smtClean="0"/>
            </a:br>
            <a:r>
              <a:rPr lang="en-US" dirty="0" smtClean="0"/>
              <a:t>direct effects of waste and litter</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8</a:t>
            </a:fld>
            <a:endParaRPr lang="en-US" dirty="0"/>
          </a:p>
        </p:txBody>
      </p:sp>
    </p:spTree>
    <p:extLst>
      <p:ext uri="{BB962C8B-B14F-4D97-AF65-F5344CB8AC3E}">
        <p14:creationId xmlns:p14="http://schemas.microsoft.com/office/powerpoint/2010/main" val="2379124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1200"/>
            <a:ext cx="12192000" cy="5105400"/>
          </a:xfrm>
          <a:prstGeom prst="rect">
            <a:avLst/>
          </a:prstGeom>
        </p:spPr>
      </p:pic>
    </p:spTree>
    <p:extLst>
      <p:ext uri="{BB962C8B-B14F-4D97-AF65-F5344CB8AC3E}">
        <p14:creationId xmlns:p14="http://schemas.microsoft.com/office/powerpoint/2010/main" val="9036951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DEQ-MM">
      <a:dk1>
        <a:sysClr val="windowText" lastClr="000000"/>
      </a:dk1>
      <a:lt1>
        <a:sysClr val="window" lastClr="FFFFFF"/>
      </a:lt1>
      <a:dk2>
        <a:srgbClr val="44546A"/>
      </a:dk2>
      <a:lt2>
        <a:srgbClr val="E7E6E6"/>
      </a:lt2>
      <a:accent1>
        <a:srgbClr val="248F79"/>
      </a:accent1>
      <a:accent2>
        <a:srgbClr val="23769A"/>
      </a:accent2>
      <a:accent3>
        <a:srgbClr val="3AAFBD"/>
      </a:accent3>
      <a:accent4>
        <a:srgbClr val="B1CA54"/>
      </a:accent4>
      <a:accent5>
        <a:srgbClr val="F57F32"/>
      </a:accent5>
      <a:accent6>
        <a:srgbClr val="FAB38B"/>
      </a:accent6>
      <a:hlink>
        <a:srgbClr val="5F5F5F"/>
      </a:hlink>
      <a:folHlink>
        <a:srgbClr val="C0C0C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rgbClr val="6E84A2"/>
          </a:solidFill>
        </a:ln>
      </a:spPr>
      <a:bodyPr rtlCol="0" anchor="ctr"/>
      <a:lstStyle>
        <a:defPPr marL="112713" indent="-112713" algn="ctr">
          <a:buFont typeface="Arial" panose="020B0604020202020204" pitchFamily="34" charset="0"/>
          <a:buChar char="•"/>
          <a:defRPr sz="14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M-Template_ArialFont.pptx" id="{A75C7A08-14D8-432E-B7B9-110A21E737B0}" vid="{B4682B1C-3405-488F-8C14-B32BE91B52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2700</TotalTime>
  <Words>1695</Words>
  <Application>Microsoft Office PowerPoint</Application>
  <PresentationFormat>Widescreen</PresentationFormat>
  <Paragraphs>163</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Bradley Hand ITC</vt:lpstr>
      <vt:lpstr>Calibri</vt:lpstr>
      <vt:lpstr>Wingdings</vt:lpstr>
      <vt:lpstr>Office Theme</vt:lpstr>
      <vt:lpstr>Waste Impact Calculator:</vt:lpstr>
      <vt:lpstr>What is solid waste?</vt:lpstr>
      <vt:lpstr>PowerPoint Presentation</vt:lpstr>
      <vt:lpstr>PowerPoint Presentation</vt:lpstr>
      <vt:lpstr>PowerPoint Presentation</vt:lpstr>
      <vt:lpstr>PowerPoint Presentation</vt:lpstr>
      <vt:lpstr>How is solid waste a problem?</vt:lpstr>
      <vt:lpstr>The traditional view: direct effects of waste and litter</vt:lpstr>
      <vt:lpstr>PowerPoint Presentation</vt:lpstr>
      <vt:lpstr>PowerPoint Presentation</vt:lpstr>
      <vt:lpstr>PowerPoint Presentation</vt:lpstr>
      <vt:lpstr>PowerPoint Presentation</vt:lpstr>
      <vt:lpstr>Themes of the traditional view</vt:lpstr>
      <vt:lpstr>Traditional waste statistics express those themes with weights</vt:lpstr>
      <vt:lpstr>But…. something is clearly missing from this chart</vt:lpstr>
      <vt:lpstr>The materials life cycle</vt:lpstr>
      <vt:lpstr>Environmental environmental impacts happen at every step</vt:lpstr>
      <vt:lpstr>A new view:  waste as a source of impacts</vt:lpstr>
      <vt:lpstr>Solid waste statistics should express the life cycle impacts of the stuff that becomes waste</vt:lpstr>
      <vt:lpstr>“Materials management” is using ALL the ways to reduce impacts</vt:lpstr>
      <vt:lpstr>Themes of the life cycle impact view</vt:lpstr>
      <vt:lpstr>WIC bridges the gap</vt:lpstr>
      <vt:lpstr>PowerPoint Presentation</vt:lpstr>
      <vt:lpstr>Basic operation</vt:lpstr>
      <vt:lpstr>You play around with managing tons to see how to lower impacts</vt:lpstr>
      <vt:lpstr>Let’s try it!</vt:lpstr>
    </vt:vector>
  </TitlesOfParts>
  <Company>State of Oregon DEQ</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MISTRY Minal</dc:creator>
  <cp:lastModifiedBy>Martin Brown</cp:lastModifiedBy>
  <cp:revision>190</cp:revision>
  <cp:lastPrinted>2019-01-15T00:25:32Z</cp:lastPrinted>
  <dcterms:created xsi:type="dcterms:W3CDTF">2019-09-04T20:56:40Z</dcterms:created>
  <dcterms:modified xsi:type="dcterms:W3CDTF">2020-03-03T17:53:19Z</dcterms:modified>
</cp:coreProperties>
</file>